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70" r:id="rId15"/>
    <p:sldId id="271" r:id="rId16"/>
    <p:sldId id="273" r:id="rId17"/>
    <p:sldId id="274" r:id="rId18"/>
    <p:sldId id="277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7" autoAdjust="0"/>
  </p:normalViewPr>
  <p:slideViewPr>
    <p:cSldViewPr>
      <p:cViewPr varScale="1">
        <p:scale>
          <a:sx n="81" d="100"/>
          <a:sy n="81" d="100"/>
        </p:scale>
        <p:origin x="6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8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998D-A35C-4816-B60F-A8553AABFAB9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5819-A49E-423C-A5CB-A1875F3C19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74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FA9B-51E2-45F0-9CC3-774557B9ADF3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AE76-734B-480F-8B8B-DE4E2F879C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74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D472-EFEC-4273-8666-902D59AA8EB7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CDC2-5F4C-4C37-8B49-F483842C78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11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6346-8454-4AE6-9991-F8726FEBB65E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A38E-AA24-4939-9EA6-A2497D349F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2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84B9-CCB9-4584-AD5B-23286FE1AF26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5E5F-BB89-4337-8206-3F8314D1B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41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93F4-4754-4B1D-9D2A-B790C8890A87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BD68-5EBB-4819-BCFA-5F731777C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54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6D0E-C493-4D29-9F88-1879015E206F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14A6-7C7C-4441-8D9F-4D75D59B29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75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8775-0D10-440A-AC17-68E28B074B55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1313-CB55-43CC-B4AE-FC49EBC944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02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21DC-AF24-4AAC-9BE3-5D6BEC37801D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4A73-5D53-4C0F-B8C1-1CC7E4160F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2456-B1D2-4682-A303-95D1C2A3F399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F8FE-7067-460E-8C86-70C5188856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94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21B1-9844-4938-A348-D7DD8EEA336F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B178-945B-4767-BC79-20330DD803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0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6B8DC-782A-4149-8982-B554A5D51710}" type="datetimeFigureOut">
              <a:rPr lang="nl-NL"/>
              <a:pPr>
                <a:defRPr/>
              </a:pPr>
              <a:t>12-3-2016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7696A-5842-4C08-B940-B2BBBE3E48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nazk8bsZA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7851648" cy="141445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Quantumwereld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smtClean="0"/>
          </a:p>
          <a:p>
            <a:pPr marR="0" eaLnBrk="1" hangingPunct="1"/>
            <a:endParaRPr lang="nl-NL" smtClean="0"/>
          </a:p>
        </p:txBody>
      </p:sp>
      <p:sp>
        <p:nvSpPr>
          <p:cNvPr id="5124" name="Tekstvak 3"/>
          <p:cNvSpPr txBox="1">
            <a:spLocks noChangeArrowheads="1"/>
          </p:cNvSpPr>
          <p:nvPr/>
        </p:nvSpPr>
        <p:spPr bwMode="auto">
          <a:xfrm>
            <a:off x="2095501" y="3357564"/>
            <a:ext cx="7929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sz="2400" dirty="0"/>
          </a:p>
          <a:p>
            <a:pPr eaLnBrk="1" hangingPunct="1"/>
            <a:r>
              <a:rPr lang="nl-NL" sz="2400" dirty="0" smtClean="0"/>
              <a:t>Vwo – Hoofdstuk 4 (deel 3)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Lichtdeeltje: foton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Normale deeltjes</a:t>
            </a:r>
          </a:p>
          <a:p>
            <a:endParaRPr lang="nl-NL" dirty="0"/>
          </a:p>
          <a:p>
            <a:r>
              <a:rPr lang="nl-NL" i="1" dirty="0" smtClean="0"/>
              <a:t>E</a:t>
            </a:r>
            <a:r>
              <a:rPr lang="nl-NL" baseline="-25000" dirty="0" smtClean="0"/>
              <a:t>k</a:t>
            </a:r>
            <a:r>
              <a:rPr lang="nl-NL" dirty="0" smtClean="0"/>
              <a:t> = ½ </a:t>
            </a:r>
            <a:r>
              <a:rPr lang="nl-NL" i="1" dirty="0" smtClean="0"/>
              <a:t>m</a:t>
            </a:r>
            <a:r>
              <a:rPr lang="nl-NL" i="1" dirty="0"/>
              <a:t> ∙ </a:t>
            </a:r>
            <a:r>
              <a:rPr lang="nl-NL" i="1" dirty="0" smtClean="0"/>
              <a:t>v</a:t>
            </a:r>
            <a:r>
              <a:rPr lang="nl-NL" baseline="30000" dirty="0" smtClean="0"/>
              <a:t>2</a:t>
            </a:r>
          </a:p>
          <a:p>
            <a:endParaRPr lang="nl-NL" i="1" baseline="30000" dirty="0"/>
          </a:p>
          <a:p>
            <a:endParaRPr lang="nl-NL" i="1" baseline="30000" dirty="0" smtClean="0"/>
          </a:p>
          <a:p>
            <a:r>
              <a:rPr lang="nl-NL" i="1" dirty="0" smtClean="0"/>
              <a:t>p</a:t>
            </a:r>
            <a:r>
              <a:rPr lang="nl-NL" dirty="0" smtClean="0"/>
              <a:t> = </a:t>
            </a:r>
            <a:r>
              <a:rPr lang="nl-NL" i="1" dirty="0" smtClean="0"/>
              <a:t>m</a:t>
            </a:r>
            <a:r>
              <a:rPr lang="nl-NL" i="1" dirty="0"/>
              <a:t> ∙ </a:t>
            </a:r>
            <a:r>
              <a:rPr lang="nl-NL" i="1" dirty="0" smtClean="0"/>
              <a:t>v</a:t>
            </a:r>
            <a:endParaRPr lang="nl-N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nl-NL" dirty="0" smtClean="0"/>
                  <a:t>Foton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4429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nl-NL" i="1" dirty="0" smtClean="0"/>
              </a:p>
              <a:p>
                <a:pPr marL="0" indent="0">
                  <a:buNone/>
                </a:pPr>
                <a:endParaRPr lang="nl-NL" i="1" dirty="0"/>
              </a:p>
              <a:p>
                <a:pPr marL="5365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nl-NL" b="0" dirty="0" smtClean="0"/>
              </a:p>
              <a:p>
                <a:pPr marL="536575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4" name="Tijdelijke aanduiding voor inhou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472" t="-11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Atoommodel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070576" cy="4389437"/>
          </a:xfrm>
        </p:spPr>
        <p:txBody>
          <a:bodyPr/>
          <a:lstStyle/>
          <a:p>
            <a:r>
              <a:rPr lang="nl-NL" dirty="0" smtClean="0"/>
              <a:t>Dalton (1808): atoom is massief bolletje</a:t>
            </a:r>
          </a:p>
          <a:p>
            <a:pPr lvl="1"/>
            <a:r>
              <a:rPr lang="nl-NL" dirty="0" smtClean="0"/>
              <a:t>model moest worden aangepast na de ontdekking van het elektron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Thomson (1903): krentenbol (in een positief geladen bol zitten elektronen</a:t>
            </a:r>
          </a:p>
          <a:p>
            <a:pPr lvl="1"/>
            <a:r>
              <a:rPr lang="nl-NL" dirty="0" smtClean="0"/>
              <a:t>model moest worden aangepast na de experimenten van </a:t>
            </a:r>
            <a:r>
              <a:rPr lang="nl-NL" dirty="0" err="1" smtClean="0"/>
              <a:t>Rutherford</a:t>
            </a:r>
            <a:endParaRPr lang="nl-NL" dirty="0"/>
          </a:p>
        </p:txBody>
      </p:sp>
      <p:pic>
        <p:nvPicPr>
          <p:cNvPr id="1026" name="Picture 2" descr="http://www.org.uva.nl/e-klassenpreview/november/SCH-CHZO/zouten/dalton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700808"/>
            <a:ext cx="116840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rg.uva.nl/e-klassenpreview/november/SCH-CHZO/zouten/thomson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72" y="3429000"/>
            <a:ext cx="1168401" cy="11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6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908720"/>
            <a:ext cx="6710536" cy="5415881"/>
          </a:xfrm>
        </p:spPr>
        <p:txBody>
          <a:bodyPr/>
          <a:lstStyle/>
          <a:p>
            <a:r>
              <a:rPr lang="nl-NL" dirty="0" err="1" smtClean="0"/>
              <a:t>Rutherford</a:t>
            </a:r>
            <a:r>
              <a:rPr lang="nl-NL" dirty="0" smtClean="0"/>
              <a:t> (1911)</a:t>
            </a:r>
          </a:p>
          <a:p>
            <a:pPr lvl="1"/>
            <a:r>
              <a:rPr lang="nl-NL" dirty="0" smtClean="0"/>
              <a:t>atoom is bijna leeg</a:t>
            </a:r>
          </a:p>
          <a:p>
            <a:pPr lvl="1"/>
            <a:r>
              <a:rPr lang="nl-NL" dirty="0" smtClean="0"/>
              <a:t>positieve geladen kern</a:t>
            </a:r>
          </a:p>
          <a:p>
            <a:pPr lvl="1"/>
            <a:r>
              <a:rPr lang="nl-NL" dirty="0" smtClean="0"/>
              <a:t>elektronen draaien rond de kern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kon spectra van verschillende atomen niet verklaren</a:t>
            </a:r>
            <a:endParaRPr lang="nl-NL" dirty="0"/>
          </a:p>
          <a:p>
            <a:endParaRPr lang="nl-NL" dirty="0"/>
          </a:p>
        </p:txBody>
      </p:sp>
      <p:pic>
        <p:nvPicPr>
          <p:cNvPr id="5" name="SMnazk8bsZ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24192" y="1196752"/>
            <a:ext cx="3657600" cy="2057400"/>
          </a:xfrm>
          <a:prstGeom prst="rect">
            <a:avLst/>
          </a:prstGeom>
        </p:spPr>
      </p:pic>
      <p:pic>
        <p:nvPicPr>
          <p:cNvPr id="2050" name="Picture 2" descr="http://www.phys.tue.nl/TULO/ICT2001/materie/Image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789040"/>
            <a:ext cx="1907977" cy="18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3.natuurkunde.nl/content_files/files/2705/original/supportBinaryFiles_referenceId_4_supportId_682990?141026347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25"/>
          <a:stretch/>
        </p:blipFill>
        <p:spPr bwMode="auto">
          <a:xfrm>
            <a:off x="1583618" y="4437112"/>
            <a:ext cx="571701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4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Atoom model van Bohr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990456" cy="4389437"/>
          </a:xfrm>
        </p:spPr>
        <p:txBody>
          <a:bodyPr/>
          <a:lstStyle/>
          <a:p>
            <a:r>
              <a:rPr lang="nl-NL" dirty="0" smtClean="0"/>
              <a:t>Aannames</a:t>
            </a:r>
            <a:endParaRPr lang="nl-NL" dirty="0"/>
          </a:p>
          <a:p>
            <a:pPr lvl="1"/>
            <a:r>
              <a:rPr lang="nl-NL" dirty="0"/>
              <a:t>elektronen zitten stationaire banen (schillen)</a:t>
            </a:r>
          </a:p>
          <a:p>
            <a:pPr lvl="1"/>
            <a:r>
              <a:rPr lang="nl-NL" dirty="0"/>
              <a:t>atomen kunnen energie opnemen doordat elektronen naar een hogere schil gaan</a:t>
            </a:r>
          </a:p>
          <a:p>
            <a:pPr lvl="1"/>
            <a:r>
              <a:rPr lang="nl-NL" dirty="0"/>
              <a:t>als ze terugvallen naar een lagere schil zenden ze energie uit:  </a:t>
            </a:r>
            <a:r>
              <a:rPr lang="el-GR" dirty="0"/>
              <a:t>Δ</a:t>
            </a:r>
            <a:r>
              <a:rPr lang="nl-NL" i="1" dirty="0"/>
              <a:t>E</a:t>
            </a:r>
            <a:r>
              <a:rPr lang="nl-NL" dirty="0"/>
              <a:t> = </a:t>
            </a:r>
            <a:r>
              <a:rPr lang="nl-NL" i="1" dirty="0" err="1"/>
              <a:t>hf</a:t>
            </a:r>
            <a:endParaRPr lang="nl-NL" i="1" dirty="0"/>
          </a:p>
        </p:txBody>
      </p:sp>
      <p:pic>
        <p:nvPicPr>
          <p:cNvPr id="4" name="Picture 2" descr="https://upload.wikimedia.org/wikipedia/commons/thumb/5/55/Bohr-atom-PAR.svg/260px-Bohr-atom-PA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420888"/>
            <a:ext cx="389353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6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 smtClean="0"/>
              <a:t>Waterstofatoom volgens Bohr 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56792"/>
                <a:ext cx="6062464" cy="4767809"/>
              </a:xfrm>
            </p:spPr>
            <p:txBody>
              <a:bodyPr/>
              <a:lstStyle/>
              <a:p>
                <a:r>
                  <a:rPr lang="nl-NL" dirty="0" smtClean="0"/>
                  <a:t>laagste schil = grondtoestand</a:t>
                </a:r>
              </a:p>
              <a:p>
                <a:r>
                  <a:rPr lang="nl-NL" dirty="0" smtClean="0"/>
                  <a:t>hogere schil = aangeslagen toestand</a:t>
                </a:r>
                <a:endParaRPr lang="nl-NL" dirty="0"/>
              </a:p>
              <a:p>
                <a:endParaRPr lang="nl-NL" dirty="0" smtClean="0"/>
              </a:p>
              <a:p>
                <a:pPr marL="4429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 2, 3 …</m:t>
                      </m:r>
                    </m:oMath>
                  </m:oMathPara>
                </a14:m>
                <a:endParaRPr lang="nl-NL" dirty="0" smtClean="0"/>
              </a:p>
              <a:p>
                <a:pPr marL="442913" indent="0">
                  <a:buNone/>
                </a:pPr>
                <a:endParaRPr lang="nl-NL" dirty="0" smtClean="0"/>
              </a:p>
              <a:p>
                <a:r>
                  <a:rPr lang="nl-NL" i="1" dirty="0" smtClean="0"/>
                  <a:t>E</a:t>
                </a:r>
                <a:r>
                  <a:rPr lang="nl-NL" baseline="-25000" dirty="0" smtClean="0"/>
                  <a:t>1</a:t>
                </a:r>
                <a:r>
                  <a:rPr lang="nl-NL" dirty="0" smtClean="0"/>
                  <a:t>= -13,6 eV en </a:t>
                </a:r>
                <a:r>
                  <a:rPr lang="nl-NL" i="1" dirty="0" smtClean="0"/>
                  <a:t>r</a:t>
                </a:r>
                <a:r>
                  <a:rPr lang="nl-NL" baseline="-25000" dirty="0" smtClean="0"/>
                  <a:t>1</a:t>
                </a:r>
                <a:r>
                  <a:rPr lang="nl-NL" dirty="0" smtClean="0"/>
                  <a:t> = 5,3 x 10</a:t>
                </a:r>
                <a:r>
                  <a:rPr lang="nl-NL" baseline="30000" dirty="0" smtClean="0"/>
                  <a:t>-11 </a:t>
                </a:r>
                <a:r>
                  <a:rPr lang="nl-NL" dirty="0" smtClean="0"/>
                  <a:t>m</a:t>
                </a:r>
              </a:p>
              <a:p>
                <a:r>
                  <a:rPr lang="nl-NL" dirty="0" smtClean="0"/>
                  <a:t>n = ∞: ionisatie</a:t>
                </a:r>
                <a:endParaRPr lang="nl-NL" dirty="0"/>
              </a:p>
              <a:p>
                <a:r>
                  <a:rPr lang="nl-NL" dirty="0" smtClean="0"/>
                  <a:t>Deel van het spectrum kan hiermee berekend worden: </a:t>
                </a:r>
                <a:r>
                  <a:rPr lang="nl-NL" dirty="0" err="1" smtClean="0"/>
                  <a:t>Balmer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Passchen</a:t>
                </a:r>
                <a:r>
                  <a:rPr lang="nl-NL" dirty="0" smtClean="0"/>
                  <a:t>, Lyman-reeksen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56792"/>
                <a:ext cx="6062464" cy="4767809"/>
              </a:xfrm>
              <a:blipFill rotWithShape="0">
                <a:blip r:embed="rId2"/>
                <a:stretch>
                  <a:fillRect l="-1207" t="-1022" b="-54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b/b2/Hydrogen_transitions.svg/400px-Hydrogen_transition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94" y="83671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ff.science.uu.nl/~hoekz103/wwwpmn/fig/enivea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4000287"/>
            <a:ext cx="2016224" cy="23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ikhef.nl/~jo/quantum/qm/website/hovo2004/img4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9"/>
          <a:stretch/>
        </p:blipFill>
        <p:spPr bwMode="auto">
          <a:xfrm>
            <a:off x="9162428" y="3844528"/>
            <a:ext cx="3002182" cy="26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 het model van Bohr kon wel dingen verklaard worden, maar waarom het zo was 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713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Broglie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8726760" cy="438943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nl-NL" dirty="0" smtClean="0"/>
                  <a:t>Bij staande golven in b.v. snaren kunnen alleen maar bepaalde toestanden voorkomen: ℓ = </a:t>
                </a:r>
                <a:r>
                  <a:rPr lang="nl-NL" i="1" dirty="0" smtClean="0"/>
                  <a:t>n</a:t>
                </a:r>
                <a:r>
                  <a:rPr lang="nl-NL" dirty="0" smtClean="0"/>
                  <a:t> ∙ 1/2 </a:t>
                </a:r>
                <a:r>
                  <a:rPr lang="el-GR" dirty="0" smtClean="0"/>
                  <a:t>λ</a:t>
                </a:r>
                <a:endParaRPr lang="nl-NL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nl-NL" dirty="0" smtClean="0"/>
                  <a:t>Elektronen komen in alleen in bepaalde banen voor.</a:t>
                </a:r>
              </a:p>
              <a:p>
                <a:endParaRPr lang="nl-NL" dirty="0"/>
              </a:p>
              <a:p>
                <a:r>
                  <a:rPr lang="nl-NL" dirty="0" smtClean="0"/>
                  <a:t>Oplossing:</a:t>
                </a:r>
                <a:endParaRPr lang="nl-NL" dirty="0"/>
              </a:p>
              <a:p>
                <a:pPr lvl="1"/>
                <a:r>
                  <a:rPr lang="nl-NL" dirty="0" smtClean="0"/>
                  <a:t>Als lichtgolven zich kunnen gedragen als deeltjes, kan het omgekeerde dan ook ?</a:t>
                </a:r>
              </a:p>
              <a:p>
                <a:pPr lvl="1"/>
                <a:r>
                  <a:rPr lang="nl-NL" dirty="0" smtClean="0"/>
                  <a:t>Kunnen b.v. elektronen zich gedragen als golven 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8726760" cy="4389437"/>
              </a:xfrm>
              <a:blipFill rotWithShape="0">
                <a:blip r:embed="rId2"/>
                <a:stretch>
                  <a:fillRect l="-118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ebs.mn.catholic.edu.au/physics/emery/assets/9_5_op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718" y="3212976"/>
            <a:ext cx="2676282" cy="229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1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Golflengte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Foton</a:t>
                </a:r>
              </a:p>
              <a:p>
                <a:pPr marL="5365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536575" indent="0">
                  <a:buNone/>
                </a:pPr>
                <a:endParaRPr lang="nl-NL" i="1" dirty="0" smtClean="0">
                  <a:latin typeface="Cambria Math" panose="02040503050406030204" pitchFamily="18" charset="0"/>
                </a:endParaRPr>
              </a:p>
              <a:p>
                <a:pPr marL="263525" indent="-263525"/>
                <a:r>
                  <a:rPr lang="nl-NL" dirty="0" smtClean="0">
                    <a:latin typeface="Cambria Math" panose="02040503050406030204" pitchFamily="18" charset="0"/>
                  </a:rPr>
                  <a:t>Deeltje</a:t>
                </a:r>
                <a:endParaRPr lang="nl-NL" dirty="0">
                  <a:latin typeface="Cambria Math" panose="02040503050406030204" pitchFamily="18" charset="0"/>
                </a:endParaRPr>
              </a:p>
              <a:p>
                <a:pPr marL="5365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nl-NL" b="0" dirty="0" smtClean="0"/>
              </a:p>
              <a:p>
                <a:pPr marL="536575" indent="0">
                  <a:buNone/>
                </a:pPr>
                <a:endParaRPr lang="nl-NL" dirty="0" smtClean="0"/>
              </a:p>
            </p:txBody>
          </p:sp>
        </mc:Choice>
        <mc:Fallback xmlns="">
          <p:sp>
            <p:nvSpPr>
              <p:cNvPr id="4" name="Tijdelijke aanduiding voor inhou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95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Toepassing: elektronenmicroscoop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358608" cy="4389437"/>
          </a:xfrm>
        </p:spPr>
        <p:txBody>
          <a:bodyPr/>
          <a:lstStyle/>
          <a:p>
            <a:pPr marL="536575" indent="0">
              <a:buNone/>
            </a:pPr>
            <a:endParaRPr lang="nl-NL" dirty="0"/>
          </a:p>
          <a:p>
            <a:r>
              <a:rPr lang="nl-NL" dirty="0" smtClean="0"/>
              <a:t>Je krijgt alleen goede reflectie als een voorwerp groter is dan de golflengte (anders buiging om het voorwerp heen)</a:t>
            </a:r>
          </a:p>
          <a:p>
            <a:r>
              <a:rPr lang="nl-NL" dirty="0" smtClean="0"/>
              <a:t>Het kleinste detail wat je met zichtbaar licht kunt zien ligt rond de 400 nm</a:t>
            </a:r>
          </a:p>
          <a:p>
            <a:endParaRPr lang="nl-NL" dirty="0"/>
          </a:p>
          <a:p>
            <a:r>
              <a:rPr lang="nl-NL" dirty="0" smtClean="0"/>
              <a:t>Snelle elektronen hebben een veel kleinere golflengte, dus meer detail </a:t>
            </a:r>
            <a:r>
              <a:rPr lang="nl-NL" dirty="0" smtClean="0">
                <a:sym typeface="Wingdings" panose="05000000000000000000" pitchFamily="2" charset="2"/>
              </a:rPr>
              <a:t> elektronen microscoop</a:t>
            </a:r>
            <a:endParaRPr lang="nl-NL" dirty="0"/>
          </a:p>
        </p:txBody>
      </p:sp>
      <p:pic>
        <p:nvPicPr>
          <p:cNvPr id="1026" name="Picture 2" descr="http://www.mareonline.nl/0910/31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44" y="3077369"/>
            <a:ext cx="27241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904312" y="5229200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Virus is 200 nm lang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549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9600" y="5949280"/>
            <a:ext cx="9230816" cy="375321"/>
          </a:xfrm>
        </p:spPr>
        <p:txBody>
          <a:bodyPr/>
          <a:lstStyle/>
          <a:p>
            <a:r>
              <a:rPr lang="nl-NL" sz="1400" dirty="0"/>
              <a:t>https://www.youtube.com/watch?v=Q1YqgPAtzho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54" y="980728"/>
            <a:ext cx="7749307" cy="47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Licht: golf of deeltje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8294712" cy="4389437"/>
          </a:xfrm>
        </p:spPr>
        <p:txBody>
          <a:bodyPr/>
          <a:lstStyle/>
          <a:p>
            <a:r>
              <a:rPr lang="nl-NL" dirty="0" smtClean="0"/>
              <a:t>17</a:t>
            </a:r>
            <a:r>
              <a:rPr lang="nl-NL" baseline="30000" dirty="0" smtClean="0"/>
              <a:t>de</a:t>
            </a:r>
            <a:r>
              <a:rPr lang="nl-NL" dirty="0" smtClean="0"/>
              <a:t> eeuw</a:t>
            </a:r>
          </a:p>
          <a:p>
            <a:pPr lvl="1"/>
            <a:r>
              <a:rPr lang="nl-NL" dirty="0" smtClean="0"/>
              <a:t>Newton: deeltjes</a:t>
            </a:r>
          </a:p>
          <a:p>
            <a:pPr lvl="1"/>
            <a:r>
              <a:rPr lang="nl-NL" dirty="0" smtClean="0"/>
              <a:t>Huygens: golven</a:t>
            </a:r>
            <a:endParaRPr lang="nl-NL" dirty="0"/>
          </a:p>
          <a:p>
            <a:pPr lvl="1"/>
            <a:endParaRPr lang="nl-NL" dirty="0" smtClean="0"/>
          </a:p>
          <a:p>
            <a:r>
              <a:rPr lang="nl-NL" dirty="0" smtClean="0"/>
              <a:t>19</a:t>
            </a:r>
            <a:r>
              <a:rPr lang="nl-NL" baseline="30000" dirty="0" smtClean="0"/>
              <a:t>de</a:t>
            </a:r>
            <a:r>
              <a:rPr lang="nl-NL" dirty="0" smtClean="0"/>
              <a:t> eeuw</a:t>
            </a:r>
          </a:p>
          <a:p>
            <a:pPr lvl="1"/>
            <a:r>
              <a:rPr lang="nl-NL" dirty="0" smtClean="0"/>
              <a:t>Interferentie: licht is een golf</a:t>
            </a:r>
          </a:p>
          <a:p>
            <a:pPr lvl="1"/>
            <a:r>
              <a:rPr lang="nl-NL" dirty="0" smtClean="0"/>
              <a:t>Net als bij geluid kun je versterking en uitdoving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591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Quatummechanica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Klassieke mechanica kan het gedrag van elektronen niet verklaren</a:t>
            </a:r>
          </a:p>
          <a:p>
            <a:r>
              <a:rPr lang="nl-NL" dirty="0" smtClean="0"/>
              <a:t>Heisenberg: </a:t>
            </a:r>
            <a:r>
              <a:rPr lang="nl-NL" i="1" dirty="0" smtClean="0"/>
              <a:t>matrixmechanica</a:t>
            </a:r>
          </a:p>
          <a:p>
            <a:r>
              <a:rPr lang="nl-NL" dirty="0" smtClean="0"/>
              <a:t>Schrödinger: </a:t>
            </a:r>
            <a:r>
              <a:rPr lang="nl-NL" i="1" dirty="0" smtClean="0"/>
              <a:t>golfvergelijking</a:t>
            </a:r>
          </a:p>
          <a:p>
            <a:endParaRPr lang="nl-NL" i="1" dirty="0"/>
          </a:p>
          <a:p>
            <a:pPr marL="0" indent="0">
              <a:buNone/>
            </a:pPr>
            <a:endParaRPr lang="nl-NL" i="1" dirty="0" smtClean="0"/>
          </a:p>
          <a:p>
            <a:endParaRPr lang="nl-NL" i="1" dirty="0"/>
          </a:p>
          <a:p>
            <a:r>
              <a:rPr lang="nl-NL" dirty="0" smtClean="0"/>
              <a:t>Met deze vergelijking kun je de </a:t>
            </a:r>
            <a:r>
              <a:rPr lang="nl-NL" i="1" dirty="0" smtClean="0"/>
              <a:t>kans</a:t>
            </a:r>
            <a:r>
              <a:rPr lang="nl-NL" dirty="0" smtClean="0"/>
              <a:t> uitrekenen om een deeltje ergens aan te treffen</a:t>
            </a:r>
          </a:p>
          <a:p>
            <a:r>
              <a:rPr lang="nl-NL" dirty="0" smtClean="0"/>
              <a:t>Elektron zit niet in een baan, maar er is een bepaalde kans om hem ergens aan te treffen</a:t>
            </a:r>
            <a:endParaRPr lang="nl-NL" dirty="0"/>
          </a:p>
          <a:p>
            <a:endParaRPr lang="nl-NL" i="1" dirty="0"/>
          </a:p>
        </p:txBody>
      </p:sp>
      <p:pic>
        <p:nvPicPr>
          <p:cNvPr id="1026" name="Picture 2" descr="https://upload.wikimedia.org/math/d/1/9/d191f8d63107847f68a6aecbf88fd5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645024"/>
            <a:ext cx="6530641" cy="8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7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Interpretatie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Einde van het deterministische wereldbeeld</a:t>
            </a:r>
          </a:p>
          <a:p>
            <a:r>
              <a:rPr lang="nl-NL" dirty="0" smtClean="0"/>
              <a:t>Veel wetenschappers hadden moeite hiermee:</a:t>
            </a:r>
          </a:p>
          <a:p>
            <a:endParaRPr lang="nl-NL" dirty="0"/>
          </a:p>
          <a:p>
            <a:r>
              <a:rPr lang="nl-NL" dirty="0" smtClean="0"/>
              <a:t>Einstein: “Der </a:t>
            </a:r>
            <a:r>
              <a:rPr lang="nl-NL" dirty="0" err="1" smtClean="0"/>
              <a:t>Herr</a:t>
            </a:r>
            <a:r>
              <a:rPr lang="nl-NL" dirty="0" smtClean="0"/>
              <a:t> </a:t>
            </a:r>
            <a:r>
              <a:rPr lang="nl-NL" dirty="0" err="1" smtClean="0"/>
              <a:t>Gott</a:t>
            </a:r>
            <a:r>
              <a:rPr lang="nl-NL" dirty="0" smtClean="0"/>
              <a:t> </a:t>
            </a:r>
            <a:r>
              <a:rPr lang="nl-NL" dirty="0" err="1" smtClean="0"/>
              <a:t>würfelt</a:t>
            </a:r>
            <a:r>
              <a:rPr lang="nl-NL" dirty="0" smtClean="0"/>
              <a:t> nicht”</a:t>
            </a:r>
          </a:p>
          <a:p>
            <a:r>
              <a:rPr lang="nl-NL" dirty="0" smtClean="0"/>
              <a:t>Schrödinger: “I </a:t>
            </a:r>
            <a:r>
              <a:rPr lang="nl-NL" dirty="0" err="1" smtClean="0"/>
              <a:t>don’t</a:t>
            </a:r>
            <a:r>
              <a:rPr lang="nl-NL" dirty="0" smtClean="0"/>
              <a:t> like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I’m</a:t>
            </a:r>
            <a:r>
              <a:rPr lang="nl-NL" dirty="0" smtClean="0"/>
              <a:t> sorry </a:t>
            </a:r>
            <a:r>
              <a:rPr lang="nl-NL" dirty="0" err="1" smtClean="0"/>
              <a:t>that</a:t>
            </a:r>
            <a:r>
              <a:rPr lang="nl-NL" dirty="0" smtClean="0"/>
              <a:t> I ever had </a:t>
            </a:r>
            <a:r>
              <a:rPr lang="nl-NL" dirty="0" err="1" smtClean="0"/>
              <a:t>anything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do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0829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Onbepaalheidsrelatie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plaats en snelheid van een deeltje kun je niet </a:t>
                </a:r>
                <a:r>
                  <a:rPr lang="nl-NL" i="1" dirty="0" smtClean="0"/>
                  <a:t>beide</a:t>
                </a:r>
                <a:r>
                  <a:rPr lang="nl-NL" dirty="0" smtClean="0"/>
                  <a:t> precies meten</a:t>
                </a:r>
              </a:p>
              <a:p>
                <a:r>
                  <a:rPr lang="nl-NL" dirty="0" smtClean="0"/>
                  <a:t>in plaats van snelheid </a:t>
                </a:r>
                <a:r>
                  <a:rPr lang="nl-NL" i="1" dirty="0" smtClean="0"/>
                  <a:t>v</a:t>
                </a:r>
                <a:r>
                  <a:rPr lang="nl-NL" dirty="0" smtClean="0"/>
                  <a:t> gebruiken we vaak impuls </a:t>
                </a:r>
                <a:r>
                  <a:rPr lang="nl-NL" i="1" dirty="0" smtClean="0"/>
                  <a:t>p</a:t>
                </a:r>
                <a:r>
                  <a:rPr lang="nl-NL" dirty="0" smtClean="0"/>
                  <a:t> (=</a:t>
                </a:r>
                <a:r>
                  <a:rPr lang="nl-NL" i="1" dirty="0" smtClean="0"/>
                  <a:t>mv</a:t>
                </a:r>
                <a:r>
                  <a:rPr lang="nl-NL" dirty="0" smtClean="0"/>
                  <a:t>)</a:t>
                </a:r>
              </a:p>
              <a:p>
                <a:endParaRPr lang="nl-NL" dirty="0"/>
              </a:p>
              <a:p>
                <a:r>
                  <a:rPr lang="nl-NL" dirty="0" smtClean="0"/>
                  <a:t>Heisenberg: </a:t>
                </a:r>
              </a:p>
              <a:p>
                <a:pPr marL="1168400" indent="-1168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nl-NL" b="0" dirty="0" smtClean="0"/>
              </a:p>
              <a:p>
                <a:pPr marL="1168400" indent="-1168400">
                  <a:buNone/>
                </a:pPr>
                <a:endParaRPr lang="nl-NL" dirty="0" smtClean="0"/>
              </a:p>
              <a:p>
                <a:r>
                  <a:rPr lang="nl-NL" dirty="0" smtClean="0"/>
                  <a:t>Bij 0 Kelvin staan de atomen dus niet stil !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3284984"/>
            <a:ext cx="505006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6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golf of deeltje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7358608" cy="4389437"/>
              </a:xfrm>
            </p:spPr>
            <p:txBody>
              <a:bodyPr/>
              <a:lstStyle/>
              <a:p>
                <a:r>
                  <a:rPr lang="nl-NL" dirty="0" smtClean="0"/>
                  <a:t>Van één golf kun je precies de golflengte bepalen en met</a:t>
                </a: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nl-NL" dirty="0" smtClean="0"/>
              </a:p>
              <a:p>
                <a:r>
                  <a:rPr lang="nl-NL" dirty="0" smtClean="0"/>
                  <a:t>dus ook de impuls </a:t>
                </a:r>
                <a:r>
                  <a:rPr lang="nl-NL" i="1" dirty="0" smtClean="0"/>
                  <a:t>p</a:t>
                </a:r>
              </a:p>
              <a:p>
                <a:r>
                  <a:rPr lang="nl-NL" i="1" dirty="0" smtClean="0"/>
                  <a:t>…</a:t>
                </a:r>
                <a:r>
                  <a:rPr lang="nl-NL" dirty="0" smtClean="0"/>
                  <a:t> maar waar is het deeltje</a:t>
                </a:r>
              </a:p>
              <a:p>
                <a:endParaRPr lang="nl-NL" dirty="0"/>
              </a:p>
              <a:p>
                <a:r>
                  <a:rPr lang="nl-NL" dirty="0" smtClean="0"/>
                  <a:t>Plaats van het deeltje is bekend</a:t>
                </a:r>
              </a:p>
              <a:p>
                <a:r>
                  <a:rPr lang="nl-NL" dirty="0" smtClean="0"/>
                  <a:t>Met </a:t>
                </a:r>
                <a:r>
                  <a:rPr lang="nl-NL" dirty="0" err="1" smtClean="0"/>
                  <a:t>Fourier-analyse</a:t>
                </a:r>
                <a:r>
                  <a:rPr lang="nl-NL" dirty="0" smtClean="0"/>
                  <a:t> kun je uitrekenen dat je heel veel verschillende golven hebt(en dus </a:t>
                </a:r>
                <a:r>
                  <a:rPr lang="nl-NL" i="1" dirty="0" smtClean="0"/>
                  <a:t>p</a:t>
                </a:r>
                <a:r>
                  <a:rPr lang="nl-NL" dirty="0" smtClean="0"/>
                  <a:t>)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7358608" cy="4389437"/>
              </a:xfrm>
              <a:blipFill rotWithShape="0">
                <a:blip r:embed="rId2"/>
                <a:stretch>
                  <a:fillRect l="-994" t="-1110" r="-2486" b="-55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inus-2.PNG (528×13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55" y="1847850"/>
            <a:ext cx="3420145" cy="8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01" y="5373216"/>
            <a:ext cx="406845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Deeltje in een doosje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142584" cy="4389437"/>
          </a:xfrm>
        </p:spPr>
        <p:txBody>
          <a:bodyPr/>
          <a:lstStyle/>
          <a:p>
            <a:r>
              <a:rPr lang="nl-NL" dirty="0" smtClean="0"/>
              <a:t>b. v.  Elektronen in een molecuul</a:t>
            </a:r>
          </a:p>
          <a:p>
            <a:endParaRPr lang="nl-NL" dirty="0"/>
          </a:p>
          <a:p>
            <a:r>
              <a:rPr lang="nl-NL" dirty="0" smtClean="0"/>
              <a:t>Klassiek</a:t>
            </a:r>
          </a:p>
          <a:p>
            <a:pPr lvl="1"/>
            <a:r>
              <a:rPr lang="nl-NL" dirty="0" smtClean="0"/>
              <a:t>de kans om het deeltje ergens aan te treffen is overal even groot</a:t>
            </a:r>
          </a:p>
          <a:p>
            <a:pPr lvl="1"/>
            <a:endParaRPr lang="nl-NL" dirty="0"/>
          </a:p>
          <a:p>
            <a:r>
              <a:rPr lang="nl-NL" dirty="0" smtClean="0"/>
              <a:t>Quatummechanica</a:t>
            </a:r>
          </a:p>
          <a:p>
            <a:pPr lvl="1"/>
            <a:r>
              <a:rPr lang="nl-NL" dirty="0" smtClean="0"/>
              <a:t>de golffunctie is een staande golf </a:t>
            </a:r>
            <a:r>
              <a:rPr lang="el-GR" dirty="0"/>
              <a:t>ψ </a:t>
            </a:r>
            <a:endParaRPr lang="nl-NL" i="1" dirty="0" smtClean="0"/>
          </a:p>
          <a:p>
            <a:pPr lvl="1"/>
            <a:r>
              <a:rPr lang="nl-NL" dirty="0" smtClean="0"/>
              <a:t>de kans kun je berekenen met </a:t>
            </a:r>
            <a:r>
              <a:rPr lang="el-GR" dirty="0" smtClean="0"/>
              <a:t>ψ</a:t>
            </a:r>
            <a:r>
              <a:rPr lang="nl-NL" baseline="30000" dirty="0" smtClean="0"/>
              <a:t>2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184232" y="2132856"/>
            <a:ext cx="33981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9696400" y="234888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3645024"/>
            <a:ext cx="4336332" cy="25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C 0.06901 4.07407E-6 0.125 0.00138 0.125 0.00324 C 0.125 0.00509 0.06901 0.00671 -1.25E-6 0.00671 C -0.06901 0.00671 -0.125 0.00509 -0.125 0.00324 C -0.125 0.00138 -0.06901 4.07407E-6 -1.25E-6 4.07407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 smtClean="0"/>
              <a:t>Energie van de toestanden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56792"/>
                <a:ext cx="10972800" cy="4767809"/>
              </a:xfrm>
            </p:spPr>
            <p:txBody>
              <a:bodyPr/>
              <a:lstStyle/>
              <a:p>
                <a:r>
                  <a:rPr lang="nl-NL" i="1" dirty="0" smtClean="0"/>
                  <a:t>L</a:t>
                </a:r>
                <a:r>
                  <a:rPr lang="nl-NL" dirty="0" smtClean="0"/>
                  <a:t> = </a:t>
                </a:r>
                <a:r>
                  <a:rPr lang="nl-NL" i="1" dirty="0" smtClean="0"/>
                  <a:t>n</a:t>
                </a:r>
                <a:r>
                  <a:rPr lang="nl-NL" dirty="0" smtClean="0"/>
                  <a:t> ∙½ </a:t>
                </a:r>
                <a:r>
                  <a:rPr lang="nl-NL" dirty="0"/>
                  <a:t>∙ </a:t>
                </a:r>
                <a:r>
                  <a:rPr lang="el-GR" i="1" dirty="0" smtClean="0"/>
                  <a:t>λ</a:t>
                </a:r>
                <a:r>
                  <a:rPr lang="el-GR" baseline="-25000" dirty="0" smtClean="0"/>
                  <a:t>b</a:t>
                </a:r>
                <a:r>
                  <a:rPr lang="nl-NL" baseline="-25000" dirty="0" smtClean="0"/>
                  <a:t>   </a:t>
                </a:r>
                <a:r>
                  <a:rPr lang="nl-NL" dirty="0" smtClean="0"/>
                  <a:t>   </a:t>
                </a:r>
                <a:r>
                  <a:rPr lang="nl-NL" i="1" dirty="0" smtClean="0"/>
                  <a:t>n</a:t>
                </a:r>
                <a:r>
                  <a:rPr lang="nl-NL" dirty="0" smtClean="0"/>
                  <a:t> = 1 is de grondtoestand</a:t>
                </a:r>
                <a:endParaRPr lang="nl-NL" baseline="-25000" dirty="0"/>
              </a:p>
              <a:p>
                <a:endParaRPr lang="nl-NL" baseline="-25000" dirty="0" smtClean="0"/>
              </a:p>
              <a:p>
                <a:r>
                  <a:rPr lang="nl-NL" dirty="0"/>
                  <a:t>C</a:t>
                </a:r>
                <a:r>
                  <a:rPr lang="nl-NL" dirty="0" smtClean="0"/>
                  <a:t>ombineren met: </a:t>
                </a:r>
                <a:endParaRPr lang="nl-NL" i="1" dirty="0" smtClean="0">
                  <a:latin typeface="Cambria Math" panose="02040503050406030204" pitchFamily="18" charset="0"/>
                </a:endParaRPr>
              </a:p>
              <a:p>
                <a:pPr marL="631825" indent="3492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nl-NL" i="1" dirty="0" smtClean="0">
                  <a:latin typeface="Cambria Math" panose="02040503050406030204" pitchFamily="18" charset="0"/>
                </a:endParaRPr>
              </a:p>
              <a:p>
                <a:pPr marL="631825" indent="349250">
                  <a:buNone/>
                </a:pPr>
                <a:endParaRPr lang="nl-NL" dirty="0" smtClean="0"/>
              </a:p>
              <a:p>
                <a:pPr marL="631825" indent="3492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box>
                        <m:box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𝑛h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𝑚𝐿</m:t>
                          </m:r>
                        </m:den>
                      </m:f>
                    </m:oMath>
                  </m:oMathPara>
                </a14:m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pPr marL="631825" indent="349250">
                  <a:buNone/>
                </a:pPr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pPr marL="631825" indent="3492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lit/>
                        </m:rP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56792"/>
                <a:ext cx="10972800" cy="4767809"/>
              </a:xfrm>
              <a:blipFill rotWithShape="0">
                <a:blip r:embed="rId2"/>
                <a:stretch>
                  <a:fillRect l="-667" t="-10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3068960"/>
            <a:ext cx="2783012" cy="30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 de klassieke dan helemaal fout???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Klassiek: alle energie zijn mogelijk, dus </a:t>
                </a:r>
                <a:r>
                  <a:rPr lang="nl-NL" i="1" dirty="0" smtClean="0"/>
                  <a:t>ook</a:t>
                </a:r>
                <a:r>
                  <a:rPr lang="nl-NL" dirty="0" smtClean="0"/>
                  <a:t> nul</a:t>
                </a:r>
              </a:p>
              <a:p>
                <a:r>
                  <a:rPr lang="nl-NL" dirty="0" smtClean="0"/>
                  <a:t>Quantum: alleen discrete waarden, </a:t>
                </a:r>
                <a:r>
                  <a:rPr lang="nl-NL" i="1" dirty="0" smtClean="0"/>
                  <a:t>niet</a:t>
                </a:r>
                <a:r>
                  <a:rPr lang="nl-NL" dirty="0" smtClean="0"/>
                  <a:t> nul</a:t>
                </a:r>
              </a:p>
              <a:p>
                <a:endParaRPr lang="nl-NL" dirty="0"/>
              </a:p>
              <a:p>
                <a:endParaRPr lang="nl-NL" dirty="0" smtClean="0"/>
              </a:p>
              <a:p>
                <a:r>
                  <a:rPr lang="nl-NL" dirty="0" smtClean="0"/>
                  <a:t>voorbeeld: Een deeltje met een massa 1 gram in een buis met een lengte van 1 m</a:t>
                </a:r>
              </a:p>
              <a:p>
                <a:r>
                  <a:rPr lang="nl-NL" dirty="0" smtClean="0"/>
                  <a:t>Voor de grondtoestand geldt dan:</a:t>
                </a:r>
              </a:p>
              <a:p>
                <a:pPr marL="3587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lit/>
                        </m:rP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6,6×</m:t>
                                  </m:r>
                                  <m:sSup>
                                    <m:sSupPr>
                                      <m:ctrl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−34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8⋅0,001⋅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=5,4×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−65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649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 smtClean="0"/>
              <a:t>Tunneleffect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56792"/>
            <a:ext cx="6446246" cy="4767809"/>
          </a:xfrm>
        </p:spPr>
        <p:txBody>
          <a:bodyPr/>
          <a:lstStyle/>
          <a:p>
            <a:r>
              <a:rPr lang="nl-NL" dirty="0" smtClean="0"/>
              <a:t>Bij een deeltje in een doosje zijn de wanden oneindig hoog, maar wat als de wanden niet oneindig hoog zijn?</a:t>
            </a:r>
          </a:p>
          <a:p>
            <a:r>
              <a:rPr lang="nl-NL" i="1" dirty="0" smtClean="0"/>
              <a:t>Klassiek</a:t>
            </a:r>
            <a:r>
              <a:rPr lang="nl-NL" dirty="0" smtClean="0"/>
              <a:t>: als </a:t>
            </a:r>
            <a:r>
              <a:rPr lang="nl-NL" i="1" dirty="0" smtClean="0"/>
              <a:t>E</a:t>
            </a:r>
            <a:r>
              <a:rPr lang="nl-NL" baseline="-25000" dirty="0" smtClean="0"/>
              <a:t>k</a:t>
            </a:r>
            <a:r>
              <a:rPr lang="nl-NL" dirty="0" smtClean="0"/>
              <a:t> = 8 J en de wand is 10 J hoog </a:t>
            </a:r>
            <a:r>
              <a:rPr lang="nl-NL" dirty="0" smtClean="0">
                <a:sym typeface="Wingdings" panose="05000000000000000000" pitchFamily="2" charset="2"/>
              </a:rPr>
              <a:t> deeltje blijft in het doosje</a:t>
            </a:r>
          </a:p>
          <a:p>
            <a:r>
              <a:rPr lang="nl-NL" i="1" dirty="0" smtClean="0"/>
              <a:t>Quatummechanica</a:t>
            </a:r>
            <a:r>
              <a:rPr lang="nl-NL" dirty="0" smtClean="0"/>
              <a:t>: Er is een kans dat het deeltje buiten het doosje komt</a:t>
            </a:r>
          </a:p>
          <a:p>
            <a:r>
              <a:rPr lang="nl-NL" i="1" dirty="0" smtClean="0"/>
              <a:t>Tunneleffect</a:t>
            </a:r>
            <a:r>
              <a:rPr lang="nl-NL" dirty="0" smtClean="0"/>
              <a:t>: een deeltje kan een klassiek gezien een te hoge wand passeren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72" y="1052736"/>
            <a:ext cx="5048028" cy="23654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46" y="4797152"/>
            <a:ext cx="4005080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54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Alfa-verval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430616" cy="4389437"/>
          </a:xfrm>
        </p:spPr>
        <p:txBody>
          <a:bodyPr/>
          <a:lstStyle/>
          <a:p>
            <a:r>
              <a:rPr lang="nl-NL" dirty="0" smtClean="0"/>
              <a:t>Door het tunneleffect kan een alfa deeltje aan de </a:t>
            </a:r>
            <a:r>
              <a:rPr lang="nl-NL" smtClean="0"/>
              <a:t>kern ontsnappen</a:t>
            </a:r>
            <a:endParaRPr lang="nl-NL" dirty="0"/>
          </a:p>
        </p:txBody>
      </p:sp>
      <p:pic>
        <p:nvPicPr>
          <p:cNvPr id="1026" name="Picture 2" descr="https://upload.wikimedia.org/wikipedia/commons/thumb/7/79/Alpha_Decay.svg/250px-Alpha_Deca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125538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861048"/>
            <a:ext cx="4328169" cy="20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16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Scanning </a:t>
            </a:r>
            <a:r>
              <a:rPr lang="nl-NL" dirty="0" err="1" smtClean="0"/>
              <a:t>Tunneling</a:t>
            </a:r>
            <a:r>
              <a:rPr lang="nl-NL" dirty="0" smtClean="0"/>
              <a:t> Microscope (STM)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278488" cy="4389437"/>
          </a:xfrm>
        </p:spPr>
        <p:txBody>
          <a:bodyPr/>
          <a:lstStyle/>
          <a:p>
            <a:r>
              <a:rPr lang="nl-NL" dirty="0" smtClean="0"/>
              <a:t>Met een STM kun je atomen zien</a:t>
            </a:r>
          </a:p>
          <a:p>
            <a:pPr lvl="1"/>
            <a:r>
              <a:rPr lang="nl-NL" dirty="0" smtClean="0"/>
              <a:t>klassiek zou de stroomsterkte nul moeten zijn</a:t>
            </a:r>
          </a:p>
          <a:p>
            <a:pPr lvl="1"/>
            <a:r>
              <a:rPr lang="nl-NL" dirty="0" smtClean="0"/>
              <a:t>de gemeten stroomsterkte is een maat voor de afstand</a:t>
            </a:r>
          </a:p>
          <a:p>
            <a:pPr lvl="1"/>
            <a:endParaRPr lang="nl-NL" dirty="0"/>
          </a:p>
          <a:p>
            <a:r>
              <a:rPr lang="nl-NL" dirty="0" smtClean="0"/>
              <a:t>Twee meetmethoden</a:t>
            </a:r>
          </a:p>
          <a:p>
            <a:pPr lvl="1"/>
            <a:r>
              <a:rPr lang="nl-NL" dirty="0" smtClean="0"/>
              <a:t>afstand tip en preparaat aanpassen zodat </a:t>
            </a:r>
            <a:r>
              <a:rPr lang="nl-NL" i="1" dirty="0" smtClean="0"/>
              <a:t>I</a:t>
            </a:r>
            <a:r>
              <a:rPr lang="nl-NL" dirty="0" smtClean="0"/>
              <a:t> constant blijft</a:t>
            </a:r>
          </a:p>
          <a:p>
            <a:pPr lvl="1"/>
            <a:r>
              <a:rPr lang="nl-NL" dirty="0" smtClean="0"/>
              <a:t>tiphoogte constant houden en </a:t>
            </a:r>
            <a:r>
              <a:rPr lang="nl-NL" i="1" dirty="0" smtClean="0"/>
              <a:t>I</a:t>
            </a:r>
            <a:r>
              <a:rPr lang="nl-NL" dirty="0" smtClean="0"/>
              <a:t> meten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 descr="http://research.physics.berkeley.edu/crommie/_media/research:stm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204864"/>
            <a:ext cx="3810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Licht als golf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126360" cy="4389437"/>
          </a:xfrm>
        </p:spPr>
        <p:txBody>
          <a:bodyPr/>
          <a:lstStyle/>
          <a:p>
            <a:r>
              <a:rPr lang="nl-NL" dirty="0" smtClean="0"/>
              <a:t>Golf</a:t>
            </a:r>
          </a:p>
          <a:p>
            <a:pPr lvl="1"/>
            <a:r>
              <a:rPr lang="nl-NL" dirty="0" smtClean="0"/>
              <a:t>voortplantingssnelheid c</a:t>
            </a:r>
          </a:p>
          <a:p>
            <a:pPr lvl="1"/>
            <a:r>
              <a:rPr lang="nl-NL" dirty="0" smtClean="0"/>
              <a:t>golflengte </a:t>
            </a:r>
            <a:r>
              <a:rPr lang="el-GR" i="1" dirty="0" smtClean="0"/>
              <a:t>λ</a:t>
            </a:r>
            <a:endParaRPr lang="nl-NL" i="1" dirty="0" smtClean="0"/>
          </a:p>
          <a:p>
            <a:pPr lvl="1"/>
            <a:r>
              <a:rPr lang="nl-NL" dirty="0" smtClean="0"/>
              <a:t>frequentie </a:t>
            </a:r>
            <a:r>
              <a:rPr lang="nl-NL" i="1" dirty="0" smtClean="0"/>
              <a:t>f</a:t>
            </a:r>
            <a:r>
              <a:rPr lang="nl-NL" dirty="0" smtClean="0"/>
              <a:t>  </a:t>
            </a:r>
          </a:p>
          <a:p>
            <a:pPr lvl="1"/>
            <a:r>
              <a:rPr lang="nl-NL" dirty="0" smtClean="0"/>
              <a:t>trillingstijd </a:t>
            </a:r>
            <a:r>
              <a:rPr lang="nl-NL" i="1" dirty="0" smtClean="0"/>
              <a:t>T</a:t>
            </a:r>
          </a:p>
          <a:p>
            <a:endParaRPr lang="nl-NL" dirty="0"/>
          </a:p>
          <a:p>
            <a:r>
              <a:rPr lang="nl-NL" dirty="0" smtClean="0"/>
              <a:t>λ = </a:t>
            </a:r>
            <a:r>
              <a:rPr lang="nl-NL" i="1" dirty="0" smtClean="0"/>
              <a:t>c/f = </a:t>
            </a:r>
            <a:r>
              <a:rPr lang="nl-NL" i="1" dirty="0" err="1" smtClean="0"/>
              <a:t>cT</a:t>
            </a:r>
            <a:endParaRPr lang="nl-NL" i="1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 descr="http://assets.kennislink.nl/upload/180660_962_1192982083625-Golflengtelic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46" y="2492896"/>
            <a:ext cx="50202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pic>
        <p:nvPicPr>
          <p:cNvPr id="2050" name="Picture 2" descr="http://researcher.watson.ibm.com/researcher/files/us-flinte/stm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276872"/>
            <a:ext cx="3977885" cy="31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ilogs.com/import-data/images/11/IB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348880"/>
            <a:ext cx="4978318" cy="33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 smtClean="0"/>
              <a:t>De kleinste film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299272" y="6021288"/>
            <a:ext cx="3283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https://www.youtube.com/watch?v=oSCX78-8-q0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30752"/>
            <a:ext cx="6438529" cy="419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9086800" cy="635918"/>
          </a:xfrm>
        </p:spPr>
        <p:txBody>
          <a:bodyPr/>
          <a:lstStyle/>
          <a:p>
            <a:r>
              <a:rPr lang="nl-NL" dirty="0" smtClean="0"/>
              <a:t>Dubbele spleet: filmpje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23792" y="6165304"/>
            <a:ext cx="7358608" cy="360041"/>
          </a:xfrm>
        </p:spPr>
        <p:txBody>
          <a:bodyPr/>
          <a:lstStyle/>
          <a:p>
            <a:r>
              <a:rPr lang="nl-NL" sz="1400" dirty="0"/>
              <a:t>https://www.youtube.com/watch?v=Iuv6hY6zsd0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763510"/>
            <a:ext cx="6120680" cy="39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dubbele spleet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935164"/>
            <a:ext cx="5043387" cy="4389437"/>
          </a:xfrm>
        </p:spPr>
        <p:txBody>
          <a:bodyPr/>
          <a:lstStyle/>
          <a:p>
            <a:r>
              <a:rPr lang="nl-NL" dirty="0" smtClean="0"/>
              <a:t>Voor de </a:t>
            </a:r>
            <a:r>
              <a:rPr lang="nl-NL" i="1" dirty="0" smtClean="0"/>
              <a:t>minima</a:t>
            </a:r>
            <a:r>
              <a:rPr lang="nl-NL" dirty="0" smtClean="0"/>
              <a:t> geldt: het weglengteverschil MQ-MP is een oneven aantal keer ½</a:t>
            </a:r>
            <a:r>
              <a:rPr lang="el-GR" dirty="0" smtClean="0"/>
              <a:t>λ</a:t>
            </a:r>
            <a:endParaRPr lang="nl-NL" dirty="0" smtClean="0"/>
          </a:p>
          <a:p>
            <a:endParaRPr lang="nl-NL" dirty="0" smtClean="0"/>
          </a:p>
          <a:p>
            <a:r>
              <a:rPr lang="el-GR" dirty="0" smtClean="0"/>
              <a:t>Δℓ</a:t>
            </a:r>
            <a:r>
              <a:rPr lang="nl-NL" dirty="0" smtClean="0"/>
              <a:t> = (2</a:t>
            </a:r>
            <a:r>
              <a:rPr lang="nl-NL" i="1" dirty="0" smtClean="0"/>
              <a:t>n</a:t>
            </a:r>
            <a:r>
              <a:rPr lang="nl-NL" dirty="0" smtClean="0"/>
              <a:t>+1) ½ </a:t>
            </a:r>
            <a:r>
              <a:rPr lang="el-GR" dirty="0" smtClean="0"/>
              <a:t>λ</a:t>
            </a:r>
            <a:r>
              <a:rPr lang="nl-NL" dirty="0" smtClean="0"/>
              <a:t>;  n = 0, 1, 2, …</a:t>
            </a:r>
          </a:p>
          <a:p>
            <a:endParaRPr lang="nl-NL" dirty="0"/>
          </a:p>
          <a:p>
            <a:r>
              <a:rPr lang="nl-NL" dirty="0" smtClean="0"/>
              <a:t>Voor de</a:t>
            </a:r>
            <a:r>
              <a:rPr lang="nl-NL" i="1" dirty="0" smtClean="0"/>
              <a:t> maxima:</a:t>
            </a:r>
            <a:endParaRPr lang="nl-NL" i="1" dirty="0"/>
          </a:p>
          <a:p>
            <a:r>
              <a:rPr lang="el-GR" dirty="0"/>
              <a:t>Δℓ</a:t>
            </a:r>
            <a:r>
              <a:rPr lang="nl-NL" dirty="0"/>
              <a:t> = </a:t>
            </a:r>
            <a:r>
              <a:rPr lang="nl-NL" i="1" dirty="0"/>
              <a:t>n</a:t>
            </a:r>
            <a:r>
              <a:rPr lang="nl-NL" dirty="0" smtClean="0"/>
              <a:t> </a:t>
            </a:r>
            <a:r>
              <a:rPr lang="el-GR" dirty="0"/>
              <a:t>λ</a:t>
            </a:r>
            <a:r>
              <a:rPr lang="nl-NL" dirty="0"/>
              <a:t>;  n = 0, 1, 2, …</a:t>
            </a:r>
          </a:p>
          <a:p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84784"/>
            <a:ext cx="5331419" cy="39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 smtClean="0"/>
              <a:t>Enkele spleet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56792"/>
            <a:ext cx="5990456" cy="4767809"/>
          </a:xfrm>
        </p:spPr>
        <p:txBody>
          <a:bodyPr/>
          <a:lstStyle/>
          <a:p>
            <a:r>
              <a:rPr lang="nl-NL" dirty="0" smtClean="0"/>
              <a:t>Ook bij enkele spleet ontstaat er een interferentie patroon</a:t>
            </a:r>
          </a:p>
          <a:p>
            <a:endParaRPr lang="nl-NL" dirty="0"/>
          </a:p>
          <a:p>
            <a:r>
              <a:rPr lang="nl-NL" dirty="0" smtClean="0"/>
              <a:t>In het midden versterken de lichtstralen elkaar min of meer: </a:t>
            </a:r>
            <a:r>
              <a:rPr lang="nl-NL" i="1" dirty="0" smtClean="0"/>
              <a:t>maximum</a:t>
            </a:r>
            <a:endParaRPr lang="nl-NL" dirty="0"/>
          </a:p>
          <a:p>
            <a:r>
              <a:rPr lang="nl-NL" dirty="0" smtClean="0"/>
              <a:t>Lichtstraal 3 wordt uitgedoofd door lichtstraal 4</a:t>
            </a:r>
          </a:p>
          <a:p>
            <a:r>
              <a:rPr lang="nl-NL" dirty="0" smtClean="0"/>
              <a:t>Een lichtstraal vlak onder 3 wordt uitgedoofd door een lichtstraal vlak onder 4: </a:t>
            </a:r>
            <a:r>
              <a:rPr lang="nl-NL" i="1" dirty="0" smtClean="0"/>
              <a:t>minimum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http://hyperphysics.phy-astr.gsu.edu/hbase/phyopt/imgpho/sinslitw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700808"/>
            <a:ext cx="539432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Toch een deeltje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414392" cy="4389437"/>
          </a:xfrm>
        </p:spPr>
        <p:txBody>
          <a:bodyPr/>
          <a:lstStyle/>
          <a:p>
            <a:r>
              <a:rPr lang="nl-NL" dirty="0"/>
              <a:t>foto-elektrisch effect: </a:t>
            </a:r>
            <a:endParaRPr lang="nl-NL" dirty="0" smtClean="0"/>
          </a:p>
          <a:p>
            <a:r>
              <a:rPr lang="nl-NL" dirty="0" smtClean="0"/>
              <a:t>Alleen te verklaren door aan te nemen dat licht bestaat uit deeltjes (fotonen)</a:t>
            </a:r>
          </a:p>
          <a:p>
            <a:r>
              <a:rPr lang="nl-NL" dirty="0" smtClean="0"/>
              <a:t>energie </a:t>
            </a:r>
            <a:r>
              <a:rPr lang="nl-NL" i="1" dirty="0" smtClean="0"/>
              <a:t>E</a:t>
            </a:r>
            <a:r>
              <a:rPr lang="nl-NL" dirty="0" smtClean="0"/>
              <a:t> = </a:t>
            </a:r>
            <a:r>
              <a:rPr lang="nl-NL" i="1" dirty="0" err="1" smtClean="0"/>
              <a:t>h∙f</a:t>
            </a:r>
            <a:endParaRPr lang="nl-NL" i="1" dirty="0" smtClean="0"/>
          </a:p>
          <a:p>
            <a:r>
              <a:rPr lang="nl-NL" dirty="0" smtClean="0"/>
              <a:t>met </a:t>
            </a:r>
            <a:r>
              <a:rPr lang="nl-NL" i="1" dirty="0" smtClean="0"/>
              <a:t>h</a:t>
            </a:r>
            <a:r>
              <a:rPr lang="nl-NL" dirty="0" smtClean="0"/>
              <a:t> de constante van Planck</a:t>
            </a:r>
          </a:p>
          <a:p>
            <a:r>
              <a:rPr lang="nl-NL" i="1" dirty="0" smtClean="0"/>
              <a:t>h </a:t>
            </a:r>
            <a:r>
              <a:rPr lang="nl-NL" dirty="0" smtClean="0"/>
              <a:t>= 6,6 x 10</a:t>
            </a:r>
            <a:r>
              <a:rPr lang="nl-NL" baseline="30000" dirty="0" smtClean="0"/>
              <a:t>-34</a:t>
            </a:r>
            <a:r>
              <a:rPr lang="nl-NL" dirty="0" smtClean="0"/>
              <a:t> </a:t>
            </a:r>
            <a:r>
              <a:rPr lang="nl-NL" dirty="0" err="1" smtClean="0"/>
              <a:t>Js</a:t>
            </a:r>
            <a:endParaRPr lang="nl-NL" i="1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1400" dirty="0" smtClean="0"/>
              <a:t>http</a:t>
            </a:r>
            <a:r>
              <a:rPr lang="nl-NL" sz="1400" dirty="0"/>
              <a:t>://phet.colorado.edu/en/simulation/legacy/photoelectric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0848"/>
            <a:ext cx="5317539" cy="3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Foto-elektrisch effect nader bekeken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Nadat een elektron uit het metaal vrijmaakt, is het foton verdwenen, maar de energie blijft behouden</a:t>
            </a:r>
          </a:p>
          <a:p>
            <a:r>
              <a:rPr lang="nl-NL" dirty="0" smtClean="0"/>
              <a:t>Om een elektron vrij te maken moet je eerst de </a:t>
            </a:r>
            <a:r>
              <a:rPr lang="nl-NL" dirty="0" err="1" smtClean="0"/>
              <a:t>uittree</a:t>
            </a:r>
            <a:r>
              <a:rPr lang="nl-NL" dirty="0" smtClean="0"/>
              <a:t>-energie </a:t>
            </a:r>
            <a:r>
              <a:rPr lang="nl-NL" i="1" dirty="0" err="1" smtClean="0"/>
              <a:t>W</a:t>
            </a:r>
            <a:r>
              <a:rPr lang="nl-NL" baseline="-25000" dirty="0" err="1" smtClean="0"/>
              <a:t>u</a:t>
            </a:r>
            <a:r>
              <a:rPr lang="nl-NL" dirty="0" smtClean="0"/>
              <a:t> (soort bindingsenergie) overwinnen</a:t>
            </a:r>
          </a:p>
          <a:p>
            <a:endParaRPr lang="nl-NL" dirty="0"/>
          </a:p>
          <a:p>
            <a:r>
              <a:rPr lang="nl-NL" dirty="0" smtClean="0"/>
              <a:t>wet van behoud van energie</a:t>
            </a:r>
          </a:p>
          <a:p>
            <a:pPr marL="715963" indent="0">
              <a:buNone/>
            </a:pPr>
            <a:r>
              <a:rPr lang="nl-NL" i="1" dirty="0" err="1" smtClean="0"/>
              <a:t>E</a:t>
            </a:r>
            <a:r>
              <a:rPr lang="nl-NL" baseline="-25000" dirty="0" err="1" smtClean="0"/>
              <a:t>voor</a:t>
            </a:r>
            <a:r>
              <a:rPr lang="nl-NL" dirty="0" smtClean="0"/>
              <a:t> = </a:t>
            </a:r>
            <a:r>
              <a:rPr lang="nl-NL" i="1" dirty="0" smtClean="0"/>
              <a:t>E</a:t>
            </a:r>
            <a:r>
              <a:rPr lang="nl-NL" baseline="-25000" dirty="0" smtClean="0"/>
              <a:t>na</a:t>
            </a:r>
            <a:r>
              <a:rPr lang="nl-NL" dirty="0" smtClean="0"/>
              <a:t>     </a:t>
            </a:r>
            <a:r>
              <a:rPr lang="nl-NL" dirty="0" smtClean="0">
                <a:sym typeface="Wingdings" panose="05000000000000000000" pitchFamily="2" charset="2"/>
              </a:rPr>
              <a:t>    </a:t>
            </a:r>
            <a:r>
              <a:rPr lang="nl-NL" i="1" dirty="0" err="1" smtClean="0">
                <a:sym typeface="Wingdings" panose="05000000000000000000" pitchFamily="2" charset="2"/>
              </a:rPr>
              <a:t>h∙f</a:t>
            </a:r>
            <a:r>
              <a:rPr lang="nl-NL" i="1" dirty="0" smtClean="0">
                <a:sym typeface="Wingdings" panose="05000000000000000000" pitchFamily="2" charset="2"/>
              </a:rPr>
              <a:t>   =  </a:t>
            </a:r>
            <a:r>
              <a:rPr lang="nl-NL" i="1" dirty="0" err="1" smtClean="0">
                <a:sym typeface="Wingdings" panose="05000000000000000000" pitchFamily="2" charset="2"/>
              </a:rPr>
              <a:t>W</a:t>
            </a:r>
            <a:r>
              <a:rPr lang="nl-NL" baseline="-25000" dirty="0" err="1" smtClean="0">
                <a:sym typeface="Wingdings" panose="05000000000000000000" pitchFamily="2" charset="2"/>
              </a:rPr>
              <a:t>u</a:t>
            </a:r>
            <a:r>
              <a:rPr lang="nl-NL" baseline="-25000" dirty="0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+ </a:t>
            </a:r>
            <a:r>
              <a:rPr lang="nl-NL" i="1" dirty="0" err="1" smtClean="0">
                <a:sym typeface="Wingdings" panose="05000000000000000000" pitchFamily="2" charset="2"/>
              </a:rPr>
              <a:t>E</a:t>
            </a:r>
            <a:r>
              <a:rPr lang="nl-NL" baseline="-25000" dirty="0" err="1" smtClean="0">
                <a:sym typeface="Wingdings" panose="05000000000000000000" pitchFamily="2" charset="2"/>
              </a:rPr>
              <a:t>k,elektron</a:t>
            </a:r>
            <a:endParaRPr lang="nl-NL" baseline="-25000" dirty="0" smtClean="0">
              <a:sym typeface="Wingdings" panose="05000000000000000000" pitchFamily="2" charset="2"/>
            </a:endParaRPr>
          </a:p>
          <a:p>
            <a:endParaRPr lang="nl-NL" i="1" baseline="-25000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Voor de minimale frequentie </a:t>
            </a:r>
            <a:r>
              <a:rPr lang="nl-NL" i="1" dirty="0" err="1" smtClean="0">
                <a:sym typeface="Wingdings" panose="05000000000000000000" pitchFamily="2" charset="2"/>
              </a:rPr>
              <a:t>f</a:t>
            </a:r>
            <a:r>
              <a:rPr lang="nl-NL" baseline="-25000" dirty="0" err="1" smtClean="0">
                <a:sym typeface="Wingdings" panose="05000000000000000000" pitchFamily="2" charset="2"/>
              </a:rPr>
              <a:t>g</a:t>
            </a:r>
            <a:r>
              <a:rPr lang="nl-NL" dirty="0" smtClean="0">
                <a:sym typeface="Wingdings" panose="05000000000000000000" pitchFamily="2" charset="2"/>
              </a:rPr>
              <a:t> om een elektron vrij  te maken geldt:</a:t>
            </a:r>
          </a:p>
          <a:p>
            <a:pPr marL="715963" indent="0">
              <a:buNone/>
            </a:pPr>
            <a:r>
              <a:rPr lang="nl-NL" i="1" dirty="0" err="1" smtClean="0">
                <a:sym typeface="Wingdings" panose="05000000000000000000" pitchFamily="2" charset="2"/>
              </a:rPr>
              <a:t>W</a:t>
            </a:r>
            <a:r>
              <a:rPr lang="nl-NL" baseline="-25000" dirty="0" err="1" smtClean="0">
                <a:sym typeface="Wingdings" panose="05000000000000000000" pitchFamily="2" charset="2"/>
              </a:rPr>
              <a:t>u</a:t>
            </a:r>
            <a:r>
              <a:rPr lang="nl-NL" dirty="0" smtClean="0">
                <a:sym typeface="Wingdings" panose="05000000000000000000" pitchFamily="2" charset="2"/>
              </a:rPr>
              <a:t> = </a:t>
            </a:r>
            <a:r>
              <a:rPr lang="nl-NL" i="1" dirty="0" err="1">
                <a:sym typeface="Wingdings" panose="05000000000000000000" pitchFamily="2" charset="2"/>
              </a:rPr>
              <a:t>h∙</a:t>
            </a:r>
            <a:r>
              <a:rPr lang="nl-NL" i="1" dirty="0" err="1" smtClean="0">
                <a:sym typeface="Wingdings" panose="05000000000000000000" pitchFamily="2" charset="2"/>
              </a:rPr>
              <a:t>f</a:t>
            </a:r>
            <a:r>
              <a:rPr lang="nl-NL" baseline="-25000" dirty="0" err="1" smtClean="0">
                <a:sym typeface="Wingdings" panose="05000000000000000000" pitchFamily="2" charset="2"/>
              </a:rPr>
              <a:t>g</a:t>
            </a:r>
            <a:r>
              <a:rPr lang="nl-NL" dirty="0" smtClean="0">
                <a:sym typeface="Wingdings" panose="05000000000000000000" pitchFamily="2" charset="2"/>
              </a:rPr>
              <a:t>     of       </a:t>
            </a:r>
            <a:r>
              <a:rPr lang="nl-NL" i="1" dirty="0" err="1" smtClean="0">
                <a:sym typeface="Wingdings" panose="05000000000000000000" pitchFamily="2" charset="2"/>
              </a:rPr>
              <a:t>W</a:t>
            </a:r>
            <a:r>
              <a:rPr lang="nl-NL" baseline="-25000" dirty="0" err="1" smtClean="0">
                <a:sym typeface="Wingdings" panose="05000000000000000000" pitchFamily="2" charset="2"/>
              </a:rPr>
              <a:t>u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= </a:t>
            </a:r>
            <a:r>
              <a:rPr lang="nl-NL" i="1" dirty="0" err="1">
                <a:sym typeface="Wingdings" panose="05000000000000000000" pitchFamily="2" charset="2"/>
              </a:rPr>
              <a:t>h</a:t>
            </a:r>
            <a:r>
              <a:rPr lang="nl-NL" i="1" dirty="0" err="1" smtClean="0">
                <a:sym typeface="Wingdings" panose="05000000000000000000" pitchFamily="2" charset="2"/>
              </a:rPr>
              <a:t>∙c</a:t>
            </a:r>
            <a:r>
              <a:rPr lang="nl-NL" i="1" dirty="0" smtClean="0">
                <a:sym typeface="Wingdings" panose="05000000000000000000" pitchFamily="2" charset="2"/>
              </a:rPr>
              <a:t>/</a:t>
            </a:r>
            <a:r>
              <a:rPr lang="el-GR" i="1" dirty="0" smtClean="0">
                <a:sym typeface="Wingdings" panose="05000000000000000000" pitchFamily="2" charset="2"/>
              </a:rPr>
              <a:t>λ</a:t>
            </a:r>
            <a:r>
              <a:rPr lang="nl-NL" baseline="-25000" dirty="0" smtClean="0">
                <a:sym typeface="Wingdings" panose="05000000000000000000" pitchFamily="2" charset="2"/>
              </a:rPr>
              <a:t>g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5386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Impuls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Impuls </a:t>
            </a:r>
            <a:r>
              <a:rPr lang="nl-NL" i="1" dirty="0" smtClean="0"/>
              <a:t>p</a:t>
            </a:r>
            <a:r>
              <a:rPr lang="nl-NL" dirty="0" smtClean="0"/>
              <a:t> is in de natuurkunde een belangrijke grootheid</a:t>
            </a:r>
          </a:p>
          <a:p>
            <a:r>
              <a:rPr lang="nl-NL" dirty="0" smtClean="0"/>
              <a:t>Impuls </a:t>
            </a:r>
            <a:r>
              <a:rPr lang="nl-NL" i="1" dirty="0" smtClean="0"/>
              <a:t>p</a:t>
            </a:r>
            <a:r>
              <a:rPr lang="nl-NL" dirty="0" smtClean="0"/>
              <a:t> = </a:t>
            </a:r>
            <a:r>
              <a:rPr lang="nl-NL" i="1" dirty="0" smtClean="0"/>
              <a:t>mv  </a:t>
            </a:r>
            <a:r>
              <a:rPr lang="nl-NL" dirty="0" smtClean="0"/>
              <a:t>en is dus net als snelheid een</a:t>
            </a:r>
            <a:r>
              <a:rPr lang="nl-NL" i="1" dirty="0" smtClean="0"/>
              <a:t> vector</a:t>
            </a:r>
            <a:endParaRPr lang="nl-NL" i="1" dirty="0"/>
          </a:p>
          <a:p>
            <a:endParaRPr lang="nl-NL" dirty="0" smtClean="0"/>
          </a:p>
          <a:p>
            <a:r>
              <a:rPr lang="nl-NL" dirty="0" smtClean="0"/>
              <a:t>Als er geen externe krachten zijn, blijft de impuls behouden (grootte en richting):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i="1" dirty="0" smtClean="0"/>
              <a:t>Σ</a:t>
            </a:r>
            <a:r>
              <a:rPr lang="nl-NL" i="1" dirty="0" err="1" smtClean="0"/>
              <a:t>p</a:t>
            </a:r>
            <a:r>
              <a:rPr lang="nl-NL" baseline="-25000" dirty="0" err="1" smtClean="0"/>
              <a:t>voor</a:t>
            </a:r>
            <a:r>
              <a:rPr lang="nl-NL" dirty="0" smtClean="0"/>
              <a:t> = </a:t>
            </a:r>
            <a:r>
              <a:rPr lang="el-GR" i="1" dirty="0" smtClean="0"/>
              <a:t>Σ</a:t>
            </a:r>
            <a:r>
              <a:rPr lang="nl-NL" i="1" dirty="0" err="1" smtClean="0"/>
              <a:t>p</a:t>
            </a:r>
            <a:r>
              <a:rPr lang="nl-NL" baseline="-25000" dirty="0" err="1" smtClean="0"/>
              <a:t>na</a:t>
            </a:r>
            <a:endParaRPr lang="nl-NL" baseline="-25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erg handig bij botsingen en explosies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5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2606</TotalTime>
  <Words>1004</Words>
  <Application>Microsoft Office PowerPoint</Application>
  <PresentationFormat>Breedbeeld</PresentationFormat>
  <Paragraphs>197</Paragraphs>
  <Slides>31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Constantia</vt:lpstr>
      <vt:lpstr>Wingdings</vt:lpstr>
      <vt:lpstr>Wingdings 2</vt:lpstr>
      <vt:lpstr>Stroom</vt:lpstr>
      <vt:lpstr>Quantumwereld </vt:lpstr>
      <vt:lpstr>Licht: golf of deeltje</vt:lpstr>
      <vt:lpstr>Licht als golf</vt:lpstr>
      <vt:lpstr>Dubbele spleet: filmpje</vt:lpstr>
      <vt:lpstr>dubbele spleet</vt:lpstr>
      <vt:lpstr>Enkele spleet</vt:lpstr>
      <vt:lpstr>Toch een deeltje …</vt:lpstr>
      <vt:lpstr>Foto-elektrisch effect nader bekeken</vt:lpstr>
      <vt:lpstr>Impuls</vt:lpstr>
      <vt:lpstr>Lichtdeeltje: foton</vt:lpstr>
      <vt:lpstr>Atoommodel</vt:lpstr>
      <vt:lpstr>PowerPoint-presentatie</vt:lpstr>
      <vt:lpstr>Atoom model van Bohr</vt:lpstr>
      <vt:lpstr>Waterstofatoom volgens Bohr </vt:lpstr>
      <vt:lpstr>Probleem</vt:lpstr>
      <vt:lpstr>De Broglie</vt:lpstr>
      <vt:lpstr>Golflengte</vt:lpstr>
      <vt:lpstr>Toepassing: elektronenmicroscoop</vt:lpstr>
      <vt:lpstr>PowerPoint-presentatie</vt:lpstr>
      <vt:lpstr>Quatummechanica</vt:lpstr>
      <vt:lpstr>Interpretatie</vt:lpstr>
      <vt:lpstr>Onbepaalheidsrelatie</vt:lpstr>
      <vt:lpstr>golf of deeltje</vt:lpstr>
      <vt:lpstr>Deeltje in een doosje</vt:lpstr>
      <vt:lpstr>Energie van de toestanden</vt:lpstr>
      <vt:lpstr>Is de klassieke dan helemaal fout???</vt:lpstr>
      <vt:lpstr>Tunneleffect</vt:lpstr>
      <vt:lpstr>Alfa-verval</vt:lpstr>
      <vt:lpstr>Scanning Tunneling Microscope (STM)</vt:lpstr>
      <vt:lpstr>Resultaten</vt:lpstr>
      <vt:lpstr>De kleinste film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inus kruise</cp:lastModifiedBy>
  <cp:revision>194</cp:revision>
  <dcterms:created xsi:type="dcterms:W3CDTF">2009-02-11T18:03:10Z</dcterms:created>
  <dcterms:modified xsi:type="dcterms:W3CDTF">2016-03-12T10:27:38Z</dcterms:modified>
</cp:coreProperties>
</file>